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8" r:id="rId4"/>
    <p:sldId id="265" r:id="rId5"/>
    <p:sldId id="270" r:id="rId6"/>
    <p:sldId id="266" r:id="rId7"/>
    <p:sldId id="260" r:id="rId8"/>
    <p:sldId id="267" r:id="rId9"/>
    <p:sldId id="262" r:id="rId10"/>
    <p:sldId id="261" r:id="rId11"/>
    <p:sldId id="25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 autoAdjust="0"/>
    <p:restoredTop sz="90102" autoAdjust="0"/>
  </p:normalViewPr>
  <p:slideViewPr>
    <p:cSldViewPr snapToGrid="0">
      <p:cViewPr varScale="1">
        <p:scale>
          <a:sx n="102" d="100"/>
          <a:sy n="102" d="100"/>
        </p:scale>
        <p:origin x="150" y="12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FE685-3FDE-4F26-82F1-E1A48F87875F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8370B-A467-4287-9ADD-234F7CFD7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6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8370B-A467-4287-9ADD-234F7CFD7E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08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8370B-A467-4287-9ADD-234F7CFD7E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69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8370B-A467-4287-9ADD-234F7CFD7EE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08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8370B-A467-4287-9ADD-234F7CFD7EE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25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8370B-A467-4287-9ADD-234F7CFD7EE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1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87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1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4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57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652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57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980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24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40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3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8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5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5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25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87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EC057-0FA3-4698-AE82-1EF5966EC41B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AA991-FCA7-45E2-9ECC-4C18D8B38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924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C60E2-E337-4480-BDA0-EE2675601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020" y="2704528"/>
            <a:ext cx="4719960" cy="855540"/>
          </a:xfrm>
        </p:spPr>
        <p:txBody>
          <a:bodyPr>
            <a:norm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一拳超人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BA5B15-6CD6-42BC-9A92-98B47E053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6959" y="3541596"/>
            <a:ext cx="1518082" cy="35732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项目企划书</a:t>
            </a:r>
          </a:p>
        </p:txBody>
      </p:sp>
    </p:spTree>
    <p:extLst>
      <p:ext uri="{BB962C8B-B14F-4D97-AF65-F5344CB8AC3E}">
        <p14:creationId xmlns:p14="http://schemas.microsoft.com/office/powerpoint/2010/main" val="372616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版本节点</a:t>
            </a:r>
            <a:r>
              <a:rPr lang="en-US" altLang="zh-CN" dirty="0"/>
              <a:t>&amp;</a:t>
            </a:r>
            <a:r>
              <a:rPr lang="zh-CN" altLang="en-US" dirty="0"/>
              <a:t>工期</a:t>
            </a:r>
            <a:r>
              <a:rPr lang="en-US" altLang="zh-CN" dirty="0"/>
              <a:t>&amp;</a:t>
            </a:r>
            <a:r>
              <a:rPr lang="zh-CN" altLang="en-US" dirty="0"/>
              <a:t>预算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D07BD-27BF-4F90-9EAE-42CE29C7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58533B8-358E-4B9B-AC19-854E126A092B}"/>
              </a:ext>
            </a:extLst>
          </p:cNvPr>
          <p:cNvSpPr txBox="1">
            <a:spLocks/>
          </p:cNvSpPr>
          <p:nvPr/>
        </p:nvSpPr>
        <p:spPr>
          <a:xfrm>
            <a:off x="5178253" y="1086001"/>
            <a:ext cx="1800000" cy="37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周志明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800" dirty="0">
                <a:latin typeface="+mn-lt"/>
              </a:rPr>
              <a:t>【</a:t>
            </a:r>
            <a:r>
              <a:rPr lang="zh-CN" altLang="en-US" sz="1800" dirty="0">
                <a:latin typeface="+mn-lt"/>
              </a:rPr>
              <a:t>执行制作人</a:t>
            </a:r>
            <a:r>
              <a:rPr lang="en-US" altLang="zh-CN" sz="1800" dirty="0">
                <a:latin typeface="+mn-lt"/>
              </a:rPr>
              <a:t>】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8517F38-C228-4280-A9D6-9A0B5E463760}"/>
              </a:ext>
            </a:extLst>
          </p:cNvPr>
          <p:cNvSpPr txBox="1">
            <a:spLocks/>
          </p:cNvSpPr>
          <p:nvPr/>
        </p:nvSpPr>
        <p:spPr>
          <a:xfrm>
            <a:off x="7550471" y="1105353"/>
            <a:ext cx="1800000" cy="37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王韬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en-US" altLang="zh-CN" sz="1800" dirty="0">
                <a:latin typeface="+mn-lt"/>
              </a:rPr>
              <a:t>【</a:t>
            </a:r>
            <a:r>
              <a:rPr lang="zh-CN" altLang="en-US" sz="1800" dirty="0">
                <a:latin typeface="+mn-lt"/>
              </a:rPr>
              <a:t>战斗程序员</a:t>
            </a:r>
            <a:r>
              <a:rPr lang="en-US" altLang="zh-CN" sz="1800" dirty="0">
                <a:latin typeface="+mn-lt"/>
              </a:rPr>
              <a:t>】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3DD336F-B7F5-4466-ADF0-9290D9A68EB3}"/>
              </a:ext>
            </a:extLst>
          </p:cNvPr>
          <p:cNvSpPr txBox="1">
            <a:spLocks/>
          </p:cNvSpPr>
          <p:nvPr/>
        </p:nvSpPr>
        <p:spPr>
          <a:xfrm>
            <a:off x="9922689" y="1105353"/>
            <a:ext cx="1800000" cy="37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相朋举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en-US" altLang="zh-CN" sz="1800" dirty="0">
                <a:latin typeface="+mn-lt"/>
              </a:rPr>
              <a:t>【</a:t>
            </a:r>
            <a:r>
              <a:rPr lang="zh-CN" altLang="en-US" sz="1800" dirty="0">
                <a:latin typeface="+mn-lt"/>
              </a:rPr>
              <a:t>美术指导</a:t>
            </a:r>
            <a:r>
              <a:rPr lang="en-US" altLang="zh-CN" sz="1800" dirty="0">
                <a:latin typeface="+mn-lt"/>
              </a:rPr>
              <a:t>】</a:t>
            </a:r>
            <a:endParaRPr lang="zh-CN" altLang="en-US" sz="1800" dirty="0">
              <a:latin typeface="+mn-lt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34FA1A12-92EE-47F8-BCDD-5CEB52FE91C5}"/>
              </a:ext>
            </a:extLst>
          </p:cNvPr>
          <p:cNvSpPr txBox="1">
            <a:spLocks/>
          </p:cNvSpPr>
          <p:nvPr/>
        </p:nvSpPr>
        <p:spPr>
          <a:xfrm>
            <a:off x="329365" y="391252"/>
            <a:ext cx="3818964" cy="37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+mn-lt"/>
              </a:rPr>
              <a:t>团队成员介绍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11065AF-E64F-495F-8601-AC9FA3D6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035" y="1095677"/>
            <a:ext cx="1800000" cy="379124"/>
          </a:xfrm>
        </p:spPr>
        <p:txBody>
          <a:bodyPr>
            <a:noAutofit/>
          </a:bodyPr>
          <a:lstStyle/>
          <a:p>
            <a:pPr algn="ct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李钊</a:t>
            </a:r>
            <a:br>
              <a:rPr lang="en-US" altLang="zh-CN" sz="1800" dirty="0">
                <a:latin typeface="+mn-lt"/>
              </a:rPr>
            </a:br>
            <a:r>
              <a:rPr lang="en-US" altLang="zh-CN" sz="1800" dirty="0">
                <a:latin typeface="+mn-lt"/>
              </a:rPr>
              <a:t>【</a:t>
            </a:r>
            <a:r>
              <a:rPr lang="zh-CN" altLang="en-US" sz="1800" dirty="0">
                <a:latin typeface="+mn-lt"/>
              </a:rPr>
              <a:t>制作人</a:t>
            </a:r>
            <a:r>
              <a:rPr lang="en-US" altLang="zh-CN" sz="1800" dirty="0">
                <a:latin typeface="+mn-lt"/>
              </a:rPr>
              <a:t>】</a:t>
            </a:r>
            <a:endParaRPr lang="zh-CN" altLang="en-US" sz="1800" dirty="0">
              <a:latin typeface="+mn-lt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7ABB942E-46DA-40DD-A4D9-F56431E2A0A5}"/>
              </a:ext>
            </a:extLst>
          </p:cNvPr>
          <p:cNvSpPr txBox="1">
            <a:spLocks/>
          </p:cNvSpPr>
          <p:nvPr/>
        </p:nvSpPr>
        <p:spPr>
          <a:xfrm>
            <a:off x="433817" y="1086001"/>
            <a:ext cx="1800000" cy="37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蔡博智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en-US" altLang="zh-CN" sz="1800" dirty="0">
                <a:latin typeface="+mn-lt"/>
              </a:rPr>
              <a:t>【</a:t>
            </a:r>
            <a:r>
              <a:rPr lang="zh-CN" altLang="en-US" sz="1800" dirty="0">
                <a:latin typeface="+mn-lt"/>
              </a:rPr>
              <a:t>工作室负责人</a:t>
            </a:r>
            <a:r>
              <a:rPr lang="en-US" altLang="zh-CN" sz="1800" dirty="0">
                <a:latin typeface="+mn-lt"/>
              </a:rPr>
              <a:t>】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D904FF9-82C4-46DD-AE22-711DF7464590}"/>
              </a:ext>
            </a:extLst>
          </p:cNvPr>
          <p:cNvSpPr txBox="1"/>
          <p:nvPr/>
        </p:nvSpPr>
        <p:spPr>
          <a:xfrm>
            <a:off x="2607032" y="1621602"/>
            <a:ext cx="2196000" cy="40318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毕业于中国传媒大学，经济学专业</a:t>
            </a:r>
          </a:p>
          <a:p>
            <a:r>
              <a:rPr lang="zh-CN" altLang="en-US" sz="1600" dirty="0"/>
              <a:t>从业</a:t>
            </a:r>
            <a:r>
              <a:rPr lang="en-US" altLang="zh-CN" sz="1600" dirty="0"/>
              <a:t>13</a:t>
            </a:r>
            <a:r>
              <a:rPr lang="zh-CN" altLang="en-US" sz="1600" dirty="0"/>
              <a:t>年，曾先后就职于昆仑，玩蟹，畅游，攸乐，金山等多家成功公司</a:t>
            </a:r>
          </a:p>
          <a:p>
            <a:r>
              <a:rPr lang="zh-CN" altLang="en-US" sz="1600" dirty="0"/>
              <a:t>带领团队制作了</a:t>
            </a:r>
            <a:r>
              <a:rPr lang="en-US" altLang="zh-CN" sz="1600" dirty="0"/>
              <a:t>《</a:t>
            </a:r>
            <a:r>
              <a:rPr lang="zh-CN" altLang="en-US" sz="1600" dirty="0"/>
              <a:t>热血龙族</a:t>
            </a:r>
            <a:r>
              <a:rPr lang="en-US" altLang="zh-CN" sz="1600" dirty="0"/>
              <a:t>2》《</a:t>
            </a:r>
            <a:r>
              <a:rPr lang="zh-CN" altLang="en-US" sz="1600" dirty="0"/>
              <a:t>斗罗十年</a:t>
            </a:r>
            <a:r>
              <a:rPr lang="en-US" altLang="zh-CN" sz="1600" dirty="0"/>
              <a:t>》《</a:t>
            </a:r>
            <a:r>
              <a:rPr lang="zh-CN" altLang="en-US" sz="1600" dirty="0"/>
              <a:t>武林闲侠</a:t>
            </a:r>
            <a:r>
              <a:rPr lang="en-US" altLang="zh-CN" sz="1600" dirty="0"/>
              <a:t>》</a:t>
            </a:r>
            <a:r>
              <a:rPr lang="zh-CN" altLang="en-US" sz="1600" dirty="0"/>
              <a:t>等项目，均获得良好收益</a:t>
            </a:r>
          </a:p>
          <a:p>
            <a:r>
              <a:rPr lang="zh-CN" altLang="en-US" sz="1600" dirty="0"/>
              <a:t>非常擅长卡牌、放置卡牌、</a:t>
            </a:r>
            <a:r>
              <a:rPr lang="en-US" altLang="zh-CN" sz="1600" dirty="0"/>
              <a:t>AFK like</a:t>
            </a:r>
            <a:r>
              <a:rPr lang="zh-CN" altLang="en-US" sz="1600" dirty="0"/>
              <a:t>类型的产品</a:t>
            </a:r>
          </a:p>
          <a:p>
            <a:r>
              <a:rPr lang="zh-CN" altLang="en-US" sz="1600" dirty="0"/>
              <a:t>在系统架构，数值结构，</a:t>
            </a:r>
            <a:r>
              <a:rPr lang="en-US" altLang="zh-CN" sz="1600" dirty="0"/>
              <a:t>UE</a:t>
            </a:r>
            <a:r>
              <a:rPr lang="zh-CN" altLang="en-US" sz="1600" dirty="0"/>
              <a:t>设计，团队管理上有丰富经验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FC2D37F-5F6A-4334-AF27-17D03D653241}"/>
              </a:ext>
            </a:extLst>
          </p:cNvPr>
          <p:cNvSpPr txBox="1"/>
          <p:nvPr/>
        </p:nvSpPr>
        <p:spPr>
          <a:xfrm>
            <a:off x="4998000" y="1621602"/>
            <a:ext cx="2196000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dirty="0"/>
              <a:t>毕业于兰州理工大学，计算机专业</a:t>
            </a:r>
          </a:p>
          <a:p>
            <a:r>
              <a:rPr lang="zh-CN" altLang="en-US" sz="1400" dirty="0"/>
              <a:t>从业</a:t>
            </a:r>
            <a:r>
              <a:rPr lang="en-US" altLang="zh-CN" sz="1400" dirty="0"/>
              <a:t>10</a:t>
            </a:r>
            <a:r>
              <a:rPr lang="zh-CN" altLang="en-US" sz="1400" dirty="0"/>
              <a:t>年，先后就职于完美，畅游，攸乐，玩蟹等多家成功公司</a:t>
            </a:r>
          </a:p>
          <a:p>
            <a:r>
              <a:rPr lang="zh-CN" altLang="en-US" sz="1400" dirty="0"/>
              <a:t>带队做过</a:t>
            </a:r>
            <a:r>
              <a:rPr lang="en-US" altLang="zh-CN" sz="1400" dirty="0"/>
              <a:t>《</a:t>
            </a:r>
            <a:r>
              <a:rPr lang="zh-CN" altLang="en-US" sz="1400" dirty="0"/>
              <a:t>武林外传</a:t>
            </a:r>
            <a:r>
              <a:rPr lang="en-US" altLang="zh-CN" sz="1400" dirty="0"/>
              <a:t>》《</a:t>
            </a:r>
            <a:r>
              <a:rPr lang="zh-CN" altLang="en-US" sz="1400" dirty="0"/>
              <a:t>斗罗十年</a:t>
            </a:r>
            <a:r>
              <a:rPr lang="en-US" altLang="zh-CN" sz="1400" dirty="0"/>
              <a:t>》《KOF98》</a:t>
            </a:r>
            <a:r>
              <a:rPr lang="zh-CN" altLang="en-US" sz="1400" dirty="0"/>
              <a:t>等项目</a:t>
            </a:r>
            <a:r>
              <a:rPr lang="en-US" altLang="zh-CN" sz="1400" dirty="0"/>
              <a:t>,</a:t>
            </a:r>
            <a:r>
              <a:rPr lang="zh-CN" altLang="en-US" sz="1400" dirty="0"/>
              <a:t>均获良好收益</a:t>
            </a:r>
          </a:p>
          <a:p>
            <a:r>
              <a:rPr lang="en-US" altLang="zh-CN" sz="1400" dirty="0"/>
              <a:t>2020.2—2021.6</a:t>
            </a:r>
            <a:r>
              <a:rPr lang="zh-CN" altLang="en-US" sz="1400" dirty="0"/>
              <a:t>在玩蟹担任</a:t>
            </a:r>
            <a:r>
              <a:rPr lang="en-US" altLang="zh-CN" sz="1400" dirty="0"/>
              <a:t>《KOF98》</a:t>
            </a:r>
            <a:r>
              <a:rPr lang="zh-CN" altLang="en-US" sz="1400" dirty="0"/>
              <a:t>海外区域</a:t>
            </a:r>
            <a:r>
              <a:rPr lang="en-US" altLang="zh-CN" sz="1400" dirty="0"/>
              <a:t>【</a:t>
            </a:r>
            <a:r>
              <a:rPr lang="zh-CN" altLang="en-US" sz="1400" dirty="0"/>
              <a:t>港澳台</a:t>
            </a:r>
            <a:r>
              <a:rPr lang="en-US" altLang="zh-CN" sz="1400" dirty="0"/>
              <a:t>-</a:t>
            </a:r>
            <a:r>
              <a:rPr lang="zh-CN" altLang="en-US" sz="1400" dirty="0"/>
              <a:t>日本</a:t>
            </a:r>
            <a:r>
              <a:rPr lang="en-US" altLang="zh-CN" sz="1400" dirty="0"/>
              <a:t>-</a:t>
            </a:r>
            <a:r>
              <a:rPr lang="zh-CN" altLang="en-US" sz="1400" dirty="0"/>
              <a:t>韩国</a:t>
            </a:r>
            <a:r>
              <a:rPr lang="en-US" altLang="zh-CN" sz="1400" dirty="0"/>
              <a:t>-</a:t>
            </a:r>
            <a:r>
              <a:rPr lang="zh-CN" altLang="en-US" sz="1400" dirty="0"/>
              <a:t>欧美</a:t>
            </a:r>
            <a:r>
              <a:rPr lang="en-US" altLang="zh-CN" sz="1400" dirty="0"/>
              <a:t>】</a:t>
            </a:r>
            <a:r>
              <a:rPr lang="zh-CN" altLang="en-US" sz="1400" dirty="0"/>
              <a:t>策划负责人</a:t>
            </a:r>
          </a:p>
          <a:p>
            <a:r>
              <a:rPr lang="zh-CN" altLang="en-US" sz="1400" dirty="0"/>
              <a:t>在卡牌产品设计、海外运营、维护、商业化、本地化经验丰富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7EBB268-7740-4441-A90C-441050DF76B0}"/>
              </a:ext>
            </a:extLst>
          </p:cNvPr>
          <p:cNvSpPr txBox="1"/>
          <p:nvPr/>
        </p:nvSpPr>
        <p:spPr>
          <a:xfrm>
            <a:off x="7370344" y="1621602"/>
            <a:ext cx="2196000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《</a:t>
            </a:r>
            <a:r>
              <a:rPr lang="zh-CN" altLang="en-US" sz="1600" dirty="0"/>
              <a:t>武林闲侠</a:t>
            </a:r>
            <a:r>
              <a:rPr lang="en-US" altLang="zh-CN" sz="1600" dirty="0"/>
              <a:t>》</a:t>
            </a:r>
            <a:r>
              <a:rPr lang="zh-CN" altLang="en-US" sz="1600" dirty="0"/>
              <a:t>战斗程序员</a:t>
            </a:r>
          </a:p>
          <a:p>
            <a:r>
              <a:rPr lang="zh-CN" altLang="en-US" sz="1600" dirty="0"/>
              <a:t>精通</a:t>
            </a:r>
            <a:r>
              <a:rPr lang="en-US" altLang="zh-CN" sz="1600" dirty="0"/>
              <a:t>C#,</a:t>
            </a:r>
            <a:r>
              <a:rPr lang="en-US" altLang="zh-CN" sz="1600" dirty="0" err="1"/>
              <a:t>lua</a:t>
            </a:r>
            <a:r>
              <a:rPr lang="zh-CN" altLang="en-US" sz="1600" dirty="0"/>
              <a:t>等编程语言，精通</a:t>
            </a:r>
            <a:r>
              <a:rPr lang="en-US" altLang="zh-CN" sz="1600" dirty="0"/>
              <a:t>Unity</a:t>
            </a:r>
            <a:r>
              <a:rPr lang="zh-CN" altLang="en-US" sz="1600" dirty="0"/>
              <a:t>引擎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75CC300-ACF3-4F22-B6B4-EE3DBEC59E9E}"/>
              </a:ext>
            </a:extLst>
          </p:cNvPr>
          <p:cNvSpPr txBox="1"/>
          <p:nvPr/>
        </p:nvSpPr>
        <p:spPr>
          <a:xfrm>
            <a:off x="9724689" y="1621602"/>
            <a:ext cx="2196000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从业</a:t>
            </a:r>
            <a:r>
              <a:rPr lang="en-US" altLang="zh-CN" sz="1600" dirty="0"/>
              <a:t>13</a:t>
            </a:r>
            <a:r>
              <a:rPr lang="zh-CN" altLang="en-US" sz="1600" dirty="0"/>
              <a:t>年，曾就职于目标、攸乐、永航等多家成功公司</a:t>
            </a:r>
          </a:p>
          <a:p>
            <a:r>
              <a:rPr lang="zh-CN" altLang="en-US" sz="1600" dirty="0"/>
              <a:t>在制作</a:t>
            </a:r>
            <a:r>
              <a:rPr lang="en-US" altLang="zh-CN" sz="1600" dirty="0"/>
              <a:t>《</a:t>
            </a:r>
            <a:r>
              <a:rPr lang="zh-CN" altLang="en-US" sz="1600" dirty="0"/>
              <a:t>斗罗十年</a:t>
            </a:r>
            <a:r>
              <a:rPr lang="en-US" altLang="zh-CN" sz="1600" dirty="0"/>
              <a:t>》</a:t>
            </a:r>
            <a:r>
              <a:rPr lang="zh-CN" altLang="en-US" sz="1600" dirty="0"/>
              <a:t>期间，任</a:t>
            </a:r>
            <a:r>
              <a:rPr lang="en-US" altLang="zh-CN" sz="1600" dirty="0"/>
              <a:t>3D</a:t>
            </a:r>
            <a:r>
              <a:rPr lang="zh-CN" altLang="en-US" sz="1600" dirty="0"/>
              <a:t>角色组组长，在永航</a:t>
            </a:r>
            <a:r>
              <a:rPr lang="en-US" altLang="zh-CN" sz="1600" dirty="0"/>
              <a:t>A2</a:t>
            </a:r>
            <a:r>
              <a:rPr lang="zh-CN" altLang="en-US" sz="1600" dirty="0"/>
              <a:t>项目担任资深角色设计师</a:t>
            </a:r>
          </a:p>
          <a:p>
            <a:r>
              <a:rPr lang="zh-CN" altLang="en-US" sz="1600" dirty="0"/>
              <a:t>拥有深厚的美术设计功底，对色彩控制能力极强，并对渲染、</a:t>
            </a:r>
            <a:r>
              <a:rPr lang="en-US" altLang="zh-CN" sz="1600" dirty="0"/>
              <a:t>shader</a:t>
            </a:r>
            <a:r>
              <a:rPr lang="zh-CN" altLang="en-US" sz="1600" dirty="0"/>
              <a:t>的技术有很强的把控能力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2C53B67-CD38-42D7-AB14-FE856E871F86}"/>
              </a:ext>
            </a:extLst>
          </p:cNvPr>
          <p:cNvSpPr txBox="1"/>
          <p:nvPr/>
        </p:nvSpPr>
        <p:spPr>
          <a:xfrm>
            <a:off x="234814" y="1621602"/>
            <a:ext cx="219600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绿洲合伙人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58F4F40-6194-4CD6-A0B2-0173776FE41E}"/>
              </a:ext>
            </a:extLst>
          </p:cNvPr>
          <p:cNvCxnSpPr>
            <a:cxnSpLocks/>
          </p:cNvCxnSpPr>
          <p:nvPr/>
        </p:nvCxnSpPr>
        <p:spPr>
          <a:xfrm>
            <a:off x="4998000" y="5706815"/>
            <a:ext cx="69226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38B041-2647-497A-97EE-9D57E04CD926}"/>
              </a:ext>
            </a:extLst>
          </p:cNvPr>
          <p:cNvSpPr txBox="1"/>
          <p:nvPr/>
        </p:nvSpPr>
        <p:spPr>
          <a:xfrm>
            <a:off x="4998000" y="5715031"/>
            <a:ext cx="686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主创团队成员大多来自完美、掌趣、永航等知名游戏公司，平均行业工作经验在</a:t>
            </a:r>
            <a:r>
              <a:rPr lang="en-US" altLang="zh-CN" dirty="0"/>
              <a:t>8</a:t>
            </a:r>
            <a:r>
              <a:rPr lang="zh-CN" altLang="en-US" dirty="0"/>
              <a:t>年以上。团队拥有大量创作、维护和商业化经验</a:t>
            </a:r>
          </a:p>
        </p:txBody>
      </p:sp>
    </p:spTree>
    <p:extLst>
      <p:ext uri="{BB962C8B-B14F-4D97-AF65-F5344CB8AC3E}">
        <p14:creationId xmlns:p14="http://schemas.microsoft.com/office/powerpoint/2010/main" val="99950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24E63B8-2C56-4C5C-A602-31A0377D1E7B}"/>
              </a:ext>
            </a:extLst>
          </p:cNvPr>
          <p:cNvSpPr txBox="1">
            <a:spLocks/>
          </p:cNvSpPr>
          <p:nvPr/>
        </p:nvSpPr>
        <p:spPr>
          <a:xfrm>
            <a:off x="5117265" y="2237877"/>
            <a:ext cx="1599922" cy="3791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1800" dirty="0">
              <a:latin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04C81A-F45B-43EB-9AF0-B59B8C641519}"/>
              </a:ext>
            </a:extLst>
          </p:cNvPr>
          <p:cNvSpPr txBox="1"/>
          <p:nvPr/>
        </p:nvSpPr>
        <p:spPr>
          <a:xfrm>
            <a:off x="757081" y="1539389"/>
            <a:ext cx="2900520" cy="4671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/>
              <a:t>初期团队规模</a:t>
            </a:r>
            <a:r>
              <a:rPr lang="en-US" altLang="zh-CN" sz="1600" dirty="0"/>
              <a:t>24</a:t>
            </a:r>
            <a:r>
              <a:rPr lang="zh-CN" altLang="en-US" sz="1600" dirty="0"/>
              <a:t>人。考虑到</a:t>
            </a:r>
            <a:r>
              <a:rPr lang="en-US" altLang="zh-CN" sz="1600" dirty="0"/>
              <a:t>3D</a:t>
            </a:r>
            <a:r>
              <a:rPr lang="zh-CN" altLang="en-US" sz="1600" dirty="0"/>
              <a:t>游戏的制作周期和产品的质量，预估研发团队规模会拓展到近</a:t>
            </a:r>
            <a:r>
              <a:rPr lang="en-US" altLang="zh-CN" sz="1600" dirty="0"/>
              <a:t>40</a:t>
            </a:r>
            <a:r>
              <a:rPr lang="zh-CN" altLang="en-US" sz="1600" dirty="0"/>
              <a:t>人</a:t>
            </a:r>
            <a:endParaRPr lang="en-US" altLang="zh-CN" sz="1600" dirty="0"/>
          </a:p>
          <a:p>
            <a:pPr>
              <a:lnSpc>
                <a:spcPct val="250000"/>
              </a:lnSpc>
            </a:pPr>
            <a:r>
              <a:rPr lang="zh-CN" altLang="en-US" sz="1600" dirty="0"/>
              <a:t>制作人：</a:t>
            </a:r>
            <a:r>
              <a:rPr lang="en-US" altLang="zh-CN" sz="1600" dirty="0"/>
              <a:t>1</a:t>
            </a:r>
            <a:r>
              <a:rPr lang="zh-CN" altLang="en-US" sz="1600" dirty="0"/>
              <a:t>人</a:t>
            </a:r>
            <a:endParaRPr lang="en-US" altLang="zh-CN" sz="1600" dirty="0"/>
          </a:p>
          <a:p>
            <a:pPr>
              <a:lnSpc>
                <a:spcPct val="250000"/>
              </a:lnSpc>
            </a:pPr>
            <a:r>
              <a:rPr lang="zh-CN" altLang="en-US" sz="1600" dirty="0"/>
              <a:t>执行制作人：</a:t>
            </a:r>
            <a:r>
              <a:rPr lang="en-US" altLang="zh-CN" sz="1600" dirty="0"/>
              <a:t>1</a:t>
            </a:r>
            <a:r>
              <a:rPr lang="zh-CN" altLang="en-US" sz="1600" dirty="0"/>
              <a:t>人</a:t>
            </a:r>
            <a:endParaRPr lang="en-US" altLang="zh-CN" sz="1600" dirty="0"/>
          </a:p>
          <a:p>
            <a:pPr>
              <a:lnSpc>
                <a:spcPct val="250000"/>
              </a:lnSpc>
            </a:pPr>
            <a:r>
              <a:rPr lang="zh-CN" altLang="en-US" sz="1600" dirty="0"/>
              <a:t>策划：</a:t>
            </a:r>
            <a:r>
              <a:rPr lang="en-US" altLang="zh-CN" sz="1600" dirty="0"/>
              <a:t>6-7</a:t>
            </a:r>
            <a:r>
              <a:rPr lang="zh-CN" altLang="en-US" sz="1600" dirty="0"/>
              <a:t>人</a:t>
            </a:r>
            <a:endParaRPr lang="en-US" altLang="zh-CN" sz="1600" dirty="0"/>
          </a:p>
          <a:p>
            <a:pPr>
              <a:lnSpc>
                <a:spcPct val="250000"/>
              </a:lnSpc>
            </a:pPr>
            <a:r>
              <a:rPr lang="zh-CN" altLang="en-US" sz="1600" dirty="0"/>
              <a:t>技术：</a:t>
            </a:r>
            <a:r>
              <a:rPr lang="en-US" altLang="zh-CN" sz="1600" dirty="0"/>
              <a:t>6-8</a:t>
            </a:r>
            <a:r>
              <a:rPr lang="zh-CN" altLang="en-US" sz="1600" dirty="0"/>
              <a:t>人</a:t>
            </a:r>
            <a:endParaRPr lang="en-US" altLang="zh-CN" sz="1600" dirty="0"/>
          </a:p>
          <a:p>
            <a:pPr>
              <a:lnSpc>
                <a:spcPct val="250000"/>
              </a:lnSpc>
            </a:pPr>
            <a:r>
              <a:rPr lang="zh-CN" altLang="en-US" sz="1600" dirty="0"/>
              <a:t>美术：</a:t>
            </a:r>
            <a:r>
              <a:rPr lang="en-US" altLang="zh-CN" sz="1600" dirty="0"/>
              <a:t>18-20</a:t>
            </a:r>
            <a:r>
              <a:rPr lang="zh-CN" altLang="en-US" sz="1600" dirty="0"/>
              <a:t>人</a:t>
            </a:r>
            <a:endParaRPr lang="en-US" altLang="zh-CN" sz="1600" dirty="0"/>
          </a:p>
          <a:p>
            <a:pPr>
              <a:lnSpc>
                <a:spcPct val="250000"/>
              </a:lnSpc>
            </a:pPr>
            <a:r>
              <a:rPr lang="zh-CN" altLang="en-US" sz="1600" dirty="0"/>
              <a:t>测试：</a:t>
            </a:r>
            <a:r>
              <a:rPr lang="en-US" altLang="zh-CN" sz="1600" dirty="0"/>
              <a:t>1-2</a:t>
            </a:r>
            <a:r>
              <a:rPr lang="zh-CN" altLang="en-US" sz="1600" dirty="0"/>
              <a:t>人</a:t>
            </a:r>
          </a:p>
        </p:txBody>
      </p:sp>
      <p:sp>
        <p:nvSpPr>
          <p:cNvPr id="11" name="标题 6">
            <a:extLst>
              <a:ext uri="{FF2B5EF4-FFF2-40B4-BE49-F238E27FC236}">
                <a16:creationId xmlns:a16="http://schemas.microsoft.com/office/drawing/2014/main" id="{CC2D5E24-65BB-408D-A77B-9EBAE057FFBC}"/>
              </a:ext>
            </a:extLst>
          </p:cNvPr>
          <p:cNvSpPr txBox="1">
            <a:spLocks/>
          </p:cNvSpPr>
          <p:nvPr/>
        </p:nvSpPr>
        <p:spPr>
          <a:xfrm>
            <a:off x="588405" y="843275"/>
            <a:ext cx="3557467" cy="696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团队总体规模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A74DCE-E268-4B29-B4A8-BB396F24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67" y="1949384"/>
            <a:ext cx="54578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3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D07BD-27BF-4F90-9EAE-42CE29C72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2735"/>
            <a:ext cx="10515600" cy="43223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产品以</a:t>
            </a:r>
            <a:r>
              <a:rPr lang="en-US" altLang="zh-CN" dirty="0"/>
              <a:t>《</a:t>
            </a:r>
            <a:r>
              <a:rPr lang="zh-CN" altLang="en-US" dirty="0"/>
              <a:t>一拳超人</a:t>
            </a:r>
            <a:r>
              <a:rPr lang="en-US" altLang="zh-CN" dirty="0"/>
              <a:t>》</a:t>
            </a:r>
            <a:r>
              <a:rPr lang="zh-CN" altLang="en-US" dirty="0"/>
              <a:t>为</a:t>
            </a:r>
            <a:r>
              <a:rPr lang="en-US" altLang="zh-CN" dirty="0"/>
              <a:t>IP</a:t>
            </a:r>
            <a:r>
              <a:rPr lang="zh-CN" altLang="en-US" dirty="0"/>
              <a:t>，通过还原度高且具备差异化的美术制作，给玩家新鲜的视觉体验</a:t>
            </a:r>
            <a:endParaRPr lang="en-US" altLang="zh-CN" dirty="0"/>
          </a:p>
          <a:p>
            <a:pPr marL="0" indent="0">
              <a:lnSpc>
                <a:spcPct val="300000"/>
              </a:lnSpc>
              <a:buNone/>
            </a:pPr>
            <a:r>
              <a:rPr lang="zh-CN" altLang="en-US" dirty="0"/>
              <a:t>借鉴</a:t>
            </a:r>
            <a:r>
              <a:rPr lang="en-US" altLang="zh-CN" dirty="0"/>
              <a:t>《</a:t>
            </a:r>
            <a:r>
              <a:rPr lang="zh-CN" altLang="en-US" dirty="0"/>
              <a:t>剑与远征</a:t>
            </a:r>
            <a:r>
              <a:rPr lang="en-US" altLang="zh-CN" dirty="0"/>
              <a:t>》</a:t>
            </a:r>
            <a:r>
              <a:rPr lang="zh-CN" altLang="en-US" dirty="0"/>
              <a:t>的结构，根据</a:t>
            </a:r>
            <a:r>
              <a:rPr lang="en-US" altLang="zh-CN" dirty="0"/>
              <a:t>IP</a:t>
            </a:r>
            <a:r>
              <a:rPr lang="zh-CN" altLang="en-US" dirty="0"/>
              <a:t>动画中表现的战斗效果进行充分的还原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在玩法内容上进行设计突破，充分结合</a:t>
            </a:r>
            <a:r>
              <a:rPr lang="en-US" altLang="zh-CN" dirty="0"/>
              <a:t>IP</a:t>
            </a:r>
            <a:r>
              <a:rPr lang="zh-CN" altLang="en-US" dirty="0"/>
              <a:t>元素，融入关卡解谜、挑战和冒险元素，着重突出策略性和技巧性的结合，让英雄的阵容搭配在冒险中更具备用武之地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5784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 </a:t>
            </a:r>
            <a:r>
              <a:rPr lang="en-US" altLang="zh-CN" dirty="0"/>
              <a:t>- </a:t>
            </a:r>
            <a:r>
              <a:rPr lang="zh-CN" altLang="en-US" sz="2400" dirty="0"/>
              <a:t>整体画面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2465F2-6431-40BA-9715-080D6335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804" y="1834185"/>
            <a:ext cx="3796004" cy="204504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整体画面的色彩纯度高，画面表现较为艳丽，对比度强烈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8EFA36-286B-4EF5-96EC-B33494073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6" y="1994733"/>
            <a:ext cx="6736695" cy="37893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93FFCA-5C0C-4C4F-AC32-A4C241F37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254" y="3226853"/>
            <a:ext cx="4546259" cy="255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8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 </a:t>
            </a:r>
            <a:r>
              <a:rPr lang="en-US" altLang="zh-CN" dirty="0"/>
              <a:t>- </a:t>
            </a:r>
            <a:r>
              <a:rPr lang="zh-CN" altLang="en-US" sz="2400" dirty="0"/>
              <a:t>角色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5B13E8-6B65-4A60-B618-1DFAE8E5D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1" y="1400244"/>
            <a:ext cx="3850368" cy="445893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B6E592-7053-4295-A877-6E35BB7C0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52" y="1110929"/>
            <a:ext cx="5316526" cy="47937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E4048C-E2F1-4089-8268-0BF0163F5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337" y="1120262"/>
            <a:ext cx="3960000" cy="499159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702BD05-F294-4E46-A00A-0214B675AA56}"/>
              </a:ext>
            </a:extLst>
          </p:cNvPr>
          <p:cNvSpPr txBox="1"/>
          <p:nvPr/>
        </p:nvSpPr>
        <p:spPr>
          <a:xfrm>
            <a:off x="1134258" y="591789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绿将</a:t>
            </a:r>
            <a:r>
              <a:rPr lang="en-US" altLang="zh-CN" dirty="0"/>
              <a:t> – </a:t>
            </a:r>
            <a:r>
              <a:rPr lang="zh-CN" altLang="en-US" dirty="0"/>
              <a:t>地底人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BF7CD8-8BF6-4838-8B6B-72838EB7373B}"/>
              </a:ext>
            </a:extLst>
          </p:cNvPr>
          <p:cNvSpPr txBox="1"/>
          <p:nvPr/>
        </p:nvSpPr>
        <p:spPr>
          <a:xfrm>
            <a:off x="4513114" y="590466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蓝将</a:t>
            </a:r>
            <a:r>
              <a:rPr lang="en-US" altLang="zh-CN" dirty="0"/>
              <a:t> – </a:t>
            </a:r>
            <a:r>
              <a:rPr lang="zh-CN" altLang="en-US" dirty="0"/>
              <a:t>玲玲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78D8D9D-5837-48C3-88D4-347823A39FE4}"/>
              </a:ext>
            </a:extLst>
          </p:cNvPr>
          <p:cNvSpPr txBox="1"/>
          <p:nvPr/>
        </p:nvSpPr>
        <p:spPr>
          <a:xfrm>
            <a:off x="8549625" y="590466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紫将</a:t>
            </a:r>
            <a:r>
              <a:rPr lang="en-US" altLang="zh-CN" dirty="0"/>
              <a:t> – </a:t>
            </a:r>
            <a:r>
              <a:rPr lang="zh-CN" altLang="en-US" dirty="0"/>
              <a:t>杰诺斯</a:t>
            </a:r>
          </a:p>
        </p:txBody>
      </p:sp>
    </p:spTree>
    <p:extLst>
      <p:ext uri="{BB962C8B-B14F-4D97-AF65-F5344CB8AC3E}">
        <p14:creationId xmlns:p14="http://schemas.microsoft.com/office/powerpoint/2010/main" val="335438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 </a:t>
            </a:r>
            <a:r>
              <a:rPr lang="en-US" altLang="zh-CN" dirty="0"/>
              <a:t>- </a:t>
            </a:r>
            <a:r>
              <a:rPr lang="zh-CN" altLang="en-US" sz="3600" dirty="0"/>
              <a:t>场景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996E55-9939-46EF-A9F3-9EB0C7B22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22" y="1706091"/>
            <a:ext cx="6418393" cy="2943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77122-D9DD-444F-84DD-4563C3E0B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1" y="4055850"/>
            <a:ext cx="5470178" cy="2461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FE2F8F-1D83-4F80-A996-B0698588D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0" y="4771900"/>
            <a:ext cx="3887756" cy="17494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6DDA1CA-0DAF-4403-A495-96D0333994EF}"/>
              </a:ext>
            </a:extLst>
          </p:cNvPr>
          <p:cNvSpPr txBox="1"/>
          <p:nvPr/>
        </p:nvSpPr>
        <p:spPr>
          <a:xfrm>
            <a:off x="794223" y="6287600"/>
            <a:ext cx="12247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战斗场景</a:t>
            </a:r>
            <a:r>
              <a:rPr lang="en-US" altLang="zh-CN" sz="900" dirty="0"/>
              <a:t> – </a:t>
            </a:r>
            <a:r>
              <a:rPr lang="zh-CN" altLang="en-US" sz="800" dirty="0"/>
              <a:t>破坏城市</a:t>
            </a:r>
            <a:endParaRPr lang="zh-CN" altLang="en-US" sz="9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C70B80-8F28-4ED6-85D5-0B558FFC0B89}"/>
              </a:ext>
            </a:extLst>
          </p:cNvPr>
          <p:cNvSpPr txBox="1"/>
          <p:nvPr/>
        </p:nvSpPr>
        <p:spPr>
          <a:xfrm>
            <a:off x="9560626" y="6317744"/>
            <a:ext cx="12247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战斗场景</a:t>
            </a:r>
            <a:r>
              <a:rPr lang="en-US" altLang="zh-CN" sz="900" dirty="0"/>
              <a:t> – </a:t>
            </a:r>
            <a:r>
              <a:rPr lang="zh-CN" altLang="en-US" sz="800" dirty="0"/>
              <a:t>高架桥</a:t>
            </a:r>
            <a:endParaRPr lang="zh-CN" altLang="en-US" sz="9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280F97-DAAA-4AA3-94CF-4EA4CB86CF23}"/>
              </a:ext>
            </a:extLst>
          </p:cNvPr>
          <p:cNvSpPr txBox="1"/>
          <p:nvPr/>
        </p:nvSpPr>
        <p:spPr>
          <a:xfrm>
            <a:off x="9988720" y="4419067"/>
            <a:ext cx="1224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战斗场景</a:t>
            </a:r>
            <a:r>
              <a:rPr lang="en-US" altLang="zh-CN" sz="900" dirty="0"/>
              <a:t> – </a:t>
            </a:r>
            <a:r>
              <a:rPr lang="zh-CN" altLang="en-US" sz="800" dirty="0"/>
              <a:t>无人街道</a:t>
            </a:r>
            <a:endParaRPr lang="zh-CN" altLang="en-US" sz="9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AC1A7A-8407-450A-AF77-FBB9260D6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9" y="1706091"/>
            <a:ext cx="3925958" cy="2461580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22A34F9-FA50-4B83-887E-E43C494BFD25}"/>
              </a:ext>
            </a:extLst>
          </p:cNvPr>
          <p:cNvSpPr txBox="1"/>
          <p:nvPr/>
        </p:nvSpPr>
        <p:spPr>
          <a:xfrm>
            <a:off x="574461" y="3877420"/>
            <a:ext cx="67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世界地图</a:t>
            </a:r>
          </a:p>
        </p:txBody>
      </p:sp>
    </p:spTree>
    <p:extLst>
      <p:ext uri="{BB962C8B-B14F-4D97-AF65-F5344CB8AC3E}">
        <p14:creationId xmlns:p14="http://schemas.microsoft.com/office/powerpoint/2010/main" val="180324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特色玩法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702BDE-1637-478D-A69F-7B8ABAFCC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90"/>
            <a:ext cx="10515600" cy="465607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600" dirty="0"/>
              <a:t>国战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sz="2000" dirty="0"/>
              <a:t>充分结合</a:t>
            </a:r>
            <a:r>
              <a:rPr lang="en-US" altLang="zh-CN" sz="2000" dirty="0"/>
              <a:t>IP</a:t>
            </a:r>
            <a:r>
              <a:rPr lang="zh-CN" altLang="en-US" sz="2000" dirty="0"/>
              <a:t>，玩家可在玩法中选择“英雄”或“怪人”阵营，通过抢夺资源、扩大本阵营领土等方式赢得胜利并获取丰厚奖励</a:t>
            </a:r>
            <a:endParaRPr lang="en-US" altLang="zh-CN" sz="2000" dirty="0"/>
          </a:p>
          <a:p>
            <a:r>
              <a:rPr lang="zh-CN" altLang="en-US" sz="2600" dirty="0"/>
              <a:t>迷宫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sz="2000" dirty="0"/>
              <a:t>融入挑战和冒险元素，玩家需要合理选择并搭配自身阵容，着重突出策略性和技巧性结合的特色玩法</a:t>
            </a:r>
            <a:endParaRPr lang="en-US" altLang="zh-CN" dirty="0"/>
          </a:p>
          <a:p>
            <a:r>
              <a:rPr lang="zh-CN" altLang="en-US" sz="2600" dirty="0"/>
              <a:t>时光之颠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sz="1800" dirty="0"/>
              <a:t>玩法以解谜为核心，通过巧妙的关卡设计设置难度适中的障碍供玩家破解，一条谜题多样解法，让玩法可较为轻松的通关并获得奖励</a:t>
            </a:r>
            <a:endParaRPr lang="en-US" altLang="zh-CN" sz="1800" dirty="0"/>
          </a:p>
          <a:p>
            <a:r>
              <a:rPr lang="zh-CN" altLang="en-US" sz="2600" dirty="0"/>
              <a:t>多样</a:t>
            </a:r>
            <a:r>
              <a:rPr lang="en-US" altLang="zh-CN" sz="2600" dirty="0"/>
              <a:t>PVP</a:t>
            </a:r>
            <a:r>
              <a:rPr lang="zh-CN" altLang="en-US" sz="2600" dirty="0"/>
              <a:t>玩法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sz="1800" dirty="0"/>
              <a:t>以“赛季”为核心概念，每个赛季都设定有不同的玩法机制，新鲜不重复，挑战有乐趣</a:t>
            </a:r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1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D07BD-27BF-4F90-9EAE-42CE29C7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6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D07BD-27BF-4F90-9EAE-42CE29C7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85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31244-1C56-46E1-9ECD-EC96B9E3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流水预期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8D07BD-27BF-4F90-9EAE-42CE29C7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33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4791</TotalTime>
  <Words>691</Words>
  <Application>Microsoft Office PowerPoint</Application>
  <PresentationFormat>宽屏</PresentationFormat>
  <Paragraphs>70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幼圆</vt:lpstr>
      <vt:lpstr>Arial</vt:lpstr>
      <vt:lpstr>Bookman Old Style</vt:lpstr>
      <vt:lpstr>Rockwell</vt:lpstr>
      <vt:lpstr>Damask</vt:lpstr>
      <vt:lpstr>《一拳超人》</vt:lpstr>
      <vt:lpstr>产品介绍</vt:lpstr>
      <vt:lpstr>美术 - 整体画面</vt:lpstr>
      <vt:lpstr>美术 - 角色</vt:lpstr>
      <vt:lpstr>美术 - 场景</vt:lpstr>
      <vt:lpstr>特色玩法</vt:lpstr>
      <vt:lpstr>商业逻辑</vt:lpstr>
      <vt:lpstr>数据预期</vt:lpstr>
      <vt:lpstr>流水预期</vt:lpstr>
      <vt:lpstr>版本节点&amp;工期&amp;预算</vt:lpstr>
      <vt:lpstr>李钊 【制作人】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《代号ProjectX》</dc:title>
  <dc:creator>周志明</dc:creator>
  <cp:lastModifiedBy>周志明</cp:lastModifiedBy>
  <cp:revision>70</cp:revision>
  <dcterms:created xsi:type="dcterms:W3CDTF">2022-03-03T08:16:16Z</dcterms:created>
  <dcterms:modified xsi:type="dcterms:W3CDTF">2022-03-08T05:17:26Z</dcterms:modified>
</cp:coreProperties>
</file>